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sldIdLst>
    <p:sldId id="286" r:id="rId2"/>
    <p:sldId id="287" r:id="rId3"/>
    <p:sldId id="257" r:id="rId4"/>
    <p:sldId id="258" r:id="rId5"/>
    <p:sldId id="262" r:id="rId6"/>
    <p:sldId id="292" r:id="rId7"/>
    <p:sldId id="263" r:id="rId8"/>
    <p:sldId id="277" r:id="rId9"/>
    <p:sldId id="265" r:id="rId10"/>
    <p:sldId id="281" r:id="rId11"/>
    <p:sldId id="297" r:id="rId12"/>
    <p:sldId id="298" r:id="rId13"/>
    <p:sldId id="299" r:id="rId14"/>
    <p:sldId id="300" r:id="rId15"/>
    <p:sldId id="266" r:id="rId16"/>
    <p:sldId id="290" r:id="rId17"/>
    <p:sldId id="291" r:id="rId18"/>
    <p:sldId id="282" r:id="rId19"/>
    <p:sldId id="283" r:id="rId20"/>
    <p:sldId id="267" r:id="rId21"/>
    <p:sldId id="280" r:id="rId22"/>
    <p:sldId id="268" r:id="rId23"/>
    <p:sldId id="284" r:id="rId24"/>
    <p:sldId id="269" r:id="rId25"/>
    <p:sldId id="273" r:id="rId26"/>
    <p:sldId id="274" r:id="rId27"/>
    <p:sldId id="275" r:id="rId28"/>
    <p:sldId id="285" r:id="rId29"/>
    <p:sldId id="294" r:id="rId30"/>
    <p:sldId id="301" r:id="rId31"/>
    <p:sldId id="288" r:id="rId32"/>
    <p:sldId id="296" r:id="rId33"/>
    <p:sldId id="295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800000"/>
    <a:srgbClr val="00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0929"/>
  </p:normalViewPr>
  <p:slideViewPr>
    <p:cSldViewPr>
      <p:cViewPr>
        <p:scale>
          <a:sx n="50" d="100"/>
          <a:sy n="50" d="100"/>
        </p:scale>
        <p:origin x="-195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152473-C9D8-4BE8-B0D5-3358B80BC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9FBBB-65E3-48CB-84EE-E41D7A99DC9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7B6F4-649C-4CAF-923D-8438A15CF6E8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9B8C6-C335-4838-943A-B2397F0BFF00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BDAE17-4A56-43CD-AAA6-AB6AC4FB0EEB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3" y="3777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68DE9D-2F5B-4546-B1F1-D89BDE0B2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0C56F-6E71-4CB8-AA4E-CDF37EEDA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A2C89-83C9-40D9-8DE2-C418ED703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36264-89F2-4644-ADC1-B7518C9BC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D618-6AA3-473B-9883-325D72473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0175E-A961-4C38-85BF-11274D56D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A3818-C3CE-4B46-8273-AE23F0680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B8FA4-9186-4152-A200-31A88EC58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4F756-697F-4631-BB6E-3BD77CDF2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96BBF-E4FB-409A-B6CB-C6708A537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FB663-4741-43CF-827A-BC731B34E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fld id="{7BD90DDC-E36B-4353-94E9-10C8A615A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03" name="Group 1031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0" name="AutoShape 1032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AutoShape 1033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AutoShape 1034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AutoShape 1035"/>
            <p:cNvSpPr>
              <a:spLocks noChangeArrowheads="1"/>
            </p:cNvSpPr>
            <p:nvPr/>
          </p:nvSpPr>
          <p:spPr bwMode="auto">
            <a:xfrm rot="5400000" flipH="1">
              <a:off x="83" y="3777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4" name="AutoShape 1036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5" name="AutoShape 1037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6" name="AutoShape 1038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7" name="Rectangle 1039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8" name="AutoShape 1040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9" name="Oval 1041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0" name="Rectangle 1042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1" name="Oval 1043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2" name="Rectangle 1044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4110" name="Group 1045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4" name="AutoShape 1046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5" name="AutoShape 1047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6" name="AutoShape 1048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7" name="AutoShape 1049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8" name="AutoShape 1050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9" name="AutoShape 1051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0" name="Freeform 1052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1" name="Freeform 1053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91" grpId="0" animBg="1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charset="0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n/imgres?imgurl=http://media.nasaexplores.com/lessons/04-009/images/liftseat4.jpg&amp;imgrefurl=http://www.nasaexplores.com/show2_articlea.php?id=04-009&amp;h=240&amp;w=248&amp;sz=10&amp;hl=en&amp;start=2&amp;tbnid=VtRPSeRrDuXwEM:&amp;tbnh=107&amp;tbnw=111&amp;prev=/images?q=sitting+position&amp;gbv=2&amp;svnum=10&amp;hl=en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6.jpeg"/><Relationship Id="rId4" Type="http://schemas.openxmlformats.org/officeDocument/2006/relationships/hyperlink" Target="http://images.google.co.in/imgres?imgurl=http://gvctemp25.virtualclassroom.org/england/customs/manners.jpg&amp;imgrefurl=http://gvctemp25.virtualclassroom.org/england/customs/unusual_customs_england.htm&amp;h=642&amp;w=642&amp;sz=50&amp;hl=en&amp;start=1&amp;tbnid=DH9BMnjWAbY3LM:&amp;tbnh=137&amp;tbnw=137&amp;prev=/images?q=manners&amp;gbv=2&amp;svnum=10&amp;hl=e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n/imgres?imgurl=http://staffweb.peoriaud.k12.az.us/Michelle_Newkirk/images/interviewing.JPG&amp;imgrefurl=http://staffweb.peoriaud.k12.az.us/Michelle_Newkirk/Real%20World/photos.htm&amp;h=2304&amp;w=3072&amp;sz=2796&amp;hl=en&amp;start=10&amp;tbnid=uXwS0VzbsUxFOM:&amp;tbnh=113&amp;tbnw=150&amp;prev=/images?q=interviewing&amp;gbv=2&amp;svnum=10&amp;hl=en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n/imgres?imgurl=http://mywebpages.comcast.net/855ardmore/images/begging.jpg&amp;imgrefurl=http://www.sewerwatch.blogspot.com/&amp;h=290&amp;w=167&amp;sz=8&amp;hl=en&amp;start=4&amp;tbnid=MF75rbQZM0lNoM:&amp;tbnh=115&amp;tbnw=66&amp;prev=/images?q=begging&amp;gbv=2&amp;svnum=10&amp;hl=en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n/imgres?imgurl=http://www.4hccsprojects2.com/communications/graphics/Eye_Contact.jpg&amp;imgrefurl=http://www.4hccsprojects2.com/communications/youthpages/HavingaVoice/index.htm&amp;h=228&amp;w=228&amp;sz=7&amp;hl=en&amp;start=2&amp;tbnid=8uI3JmG4qFAPLM:&amp;tbnh=108&amp;tbnw=108&amp;prev=/images?q=eye+contact&amp;gbv=2&amp;svnum=10&amp;hl=en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hyperlink" Target="http://images.google.co.in/imgres?imgurl=http://www.ccjonesphotos.com/PS/images/Eye%20Contact.jpg&amp;imgrefurl=http://www.ccjonesphotos.com/PS/pages/Eye%20Contact.htm&amp;h=652&amp;w=1000&amp;sz=307&amp;hl=en&amp;start=13&amp;tbnid=HmjrnUx7_n9E8M:&amp;tbnh=97&amp;tbnw=149&amp;prev=/images?q=eye+contact&amp;gbv=2&amp;svnum=10&amp;hl=en" TargetMode="External"/><Relationship Id="rId4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ditionalneeds.net/Anger_Management/images/though2.gif" TargetMode="External"/><Relationship Id="rId7" Type="http://schemas.openxmlformats.org/officeDocument/2006/relationships/image" Target="../media/image2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.in/imgres?imgurl=http://www.rhettsmith.com/blog/archives/images/confusion.gif&amp;imgrefurl=http://www.rhettsmith.com/blog/archives/2005/11/&amp;h=260&amp;w=246&amp;sz=11&amp;hl=en&amp;start=1&amp;tbnid=4vHADdQU1joj0M:&amp;tbnh=112&amp;tbnw=106&amp;prev=/images?q=confusion&amp;gbv=2&amp;svnum=10&amp;hl=en" TargetMode="Externa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n/imgres?imgurl=http://www.maiken2051.com/images/thumb/ChiChi%20pleading.jpg&amp;imgrefurl=http://www.maiken2051.com/gallery/index.php?id=11&amp;h=150&amp;w=200&amp;sz=11&amp;hl=en&amp;start=7&amp;tbnid=aHJC7qjmQxTCbM:&amp;tbnh=78&amp;tbnw=104&amp;prev=/images?q=pleading&amp;gbv=2&amp;svnum=10&amp;hl=en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hyperlink" Target="http://images.google.co.in/imgres?imgurl=http://www.ci.new-bedford.ma.us/PSAFETY/POLICE/girl.gif&amp;imgrefurl=http://www.ci.new-bedford.ma.us/PSAFETY/POLICE/sayno.htm&amp;h=285&amp;w=234&amp;sz=10&amp;hl=en&amp;start=2&amp;tbnid=5CM7Ru80YjVRZM:&amp;tbnh=115&amp;tbnw=94&amp;prev=/images?q=saying+no&amp;gbv=2&amp;svnum=10&amp;hl=en" TargetMode="External"/><Relationship Id="rId4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2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.in/imgres?imgurl=http://www.law.fsu.edu/placement/images/interview.jpg&amp;imgrefurl=http://www.law.fsu.edu/placement/interviewing.html&amp;h=200&amp;w=300&amp;sz=32&amp;hl=en&amp;start=8&amp;tbnid=wpAH5yX-dW-W5M:&amp;tbnh=77&amp;tbnw=116&amp;prev=/images?q=uses,+interviewing&amp;gbv=2&amp;svnum=10&amp;hl=en&amp;sa=G" TargetMode="External"/><Relationship Id="rId5" Type="http://schemas.openxmlformats.org/officeDocument/2006/relationships/image" Target="../media/image28.jpeg"/><Relationship Id="rId4" Type="http://schemas.openxmlformats.org/officeDocument/2006/relationships/hyperlink" Target="http://images.google.co.in/imgres?imgurl=http://careerservices.ucmerced.edu/images/links-infointer1.jpg&amp;imgrefurl=http://careerservices.ucmerced.edu/2.asp?uc=1&amp;lvl2=65&amp;contentid=46&amp;h=240&amp;w=300&amp;sz=12&amp;hl=en&amp;start=78&amp;tbnid=E14M_yeLN0wMZM:&amp;tbnh=93&amp;tbnw=116&amp;prev=/images?q=Interviewing&amp;start=60&amp;gbv=2&amp;ndsp=20&amp;svnum=10&amp;hl=en&amp;sa=N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ukari.com/" TargetMode="External"/><Relationship Id="rId2" Type="http://schemas.openxmlformats.org/officeDocument/2006/relationships/hyperlink" Target="http://www.timesjob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rkarinaukari.com/" TargetMode="External"/><Relationship Id="rId5" Type="http://schemas.openxmlformats.org/officeDocument/2006/relationships/hyperlink" Target="http://www.freshersworld.com/" TargetMode="External"/><Relationship Id="rId4" Type="http://schemas.openxmlformats.org/officeDocument/2006/relationships/hyperlink" Target="http://www.firstjob.com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n/imgres?imgurl=http://shop.uktraining.uk.com/acatalog/interview.png&amp;imgrefurl=http://shop.uktraining.uk.com/acatalog/copy_of_Trainer_s_Resource_Packs.html&amp;h=148&amp;w=220&amp;sz=14&amp;hl=en&amp;start=19&amp;tbnid=5mN466lqPT8J3M:&amp;tbnh=72&amp;tbnw=107&amp;prev=/images?q=selection+interviewing&amp;gbv=2&amp;svnum=10&amp;hl=e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.in/imgres?imgurl=http://www.slaconsortium.org/images/interview.gif&amp;imgrefurl=http://www.slaconsortium.org/employer/RecruitingDays.htm&amp;h=158&amp;w=225&amp;sz=28&amp;hl=en&amp;start=26&amp;tbnid=k7rsQl-MW-N4lM:&amp;tbnh=76&amp;tbnw=108&amp;prev=/images?q=selection+interviewing&amp;start=20&amp;gbv=2&amp;ndsp=20&amp;svnum=10&amp;hl=en&amp;sa=N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n/imgres?imgurl=http://www.scientologyhandbook.org/img/p157.jpg&amp;imgrefurl=http://www.scientologyhandbook.org/SH5_3.HTM&amp;h=230&amp;w=300&amp;sz=25&amp;hl=en&amp;start=1&amp;tbnid=bjxAhnyrjI7dnM:&amp;tbnh=89&amp;tbnw=116&amp;prev=/images?q=two+way+communication&amp;gbv=2&amp;svnum=10&amp;hl=e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.in/imgres?imgurl=http://www.its.monash.edu.au/web/slideshows/usability-ucd/cartoon1.gif&amp;imgrefurl=http://www.its.monash.edu.au/web/slideshows/usability-ucd/&amp;h=217&amp;w=341&amp;sz=6&amp;hl=en&amp;start=12&amp;tbnid=3grrIPYgyK0IpM:&amp;tbnh=76&amp;tbnw=120&amp;prev=/images?q=two+way+communication&amp;gbv=2&amp;svnum=10&amp;hl=en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n/imgres?imgurl=http://www.bctf.ca/bargain/grievances/GH-image.gif&amp;imgrefurl=http://www.bctf.ca/bargain/grievances/GrievanceHandlingWorkbook.html&amp;h=255&amp;w=272&amp;sz=5&amp;hl=en&amp;start=1&amp;tbnid=FsEOpJ3kxqlAKM:&amp;tbnh=106&amp;tbnw=113&amp;prev=/images?q=grievance+handling&amp;svnum=10&amp;hl=e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images.google.co.in/imgres?imgurl=http://www.ioda.com/images/img_library/100020.gif&amp;imgrefurl=http://www.ioda.com/new/info/UK_training_programmes/UK_training_programmes.php&amp;h=142&amp;w=150&amp;sz=12&amp;hl=en&amp;start=17&amp;tbnid=4pi3epBN_rA4HM:&amp;tbnh=91&amp;tbnw=96&amp;prev=/images?q=grievance+handling&amp;svnum=10&amp;hl=en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n/imgres?imgurl=http://www.learning.wisc.edu/tlsymposium/IMAGES/style06.jpg&amp;imgrefurl=http://www.learning.wisc.edu/tlsymposium/&amp;h=216&amp;w=243&amp;sz=21&amp;hl=en&amp;start=7&amp;tbnid=-2SMgFugG8o0jM:&amp;tbnh=98&amp;tbnw=110&amp;prev=/images?q=learning&amp;ndsp=20&amp;svnum=10&amp;hl=en&amp;sa=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images.google.co.in/imgres?imgurl=http://www2.nau.edu/community/files/Writing3.gif&amp;imgrefurl=http://www2.nau.edu/community/node/35?from=70&amp;h=300&amp;w=300&amp;sz=54&amp;hl=en&amp;start=9&amp;tbnid=rdBtGYNp_EG84M:&amp;tbnh=116&amp;tbnw=116&amp;prev=/images?q=writing&amp;gbv=2&amp;svnum=10&amp;hl=en" TargetMode="Externa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n/imgres?imgurl=http://www.behaviorresearch.net/Group%20Discussion.jpg&amp;imgrefurl=http://www.behaviorresearch.net/interviewsfocus.htm&amp;h=444&amp;w=621&amp;sz=89&amp;hl=en&amp;start=6&amp;tbnid=I-Srh1WobfOzOM:&amp;tbnh=97&amp;tbnw=136&amp;prev=/images?q=group+discussion&amp;gbv=2&amp;svnum=10&amp;hl=e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://images.google.co.in/imgres?imgurl=http://www.hindu.com/edu/2005/10/31/images/2005103100120701.jpg&amp;imgrefurl=http://www.hindu.com/edu/2005/10/31/stories/2005103100120700.htm&amp;h=350&amp;w=324&amp;sz=28&amp;hl=en&amp;start=16&amp;tbnid=i1lm6o8Xn0X-4M:&amp;tbnh=120&amp;tbnw=111&amp;prev=/images?q=group+discussion&amp;gbv=2&amp;svnum=10&amp;hl=en" TargetMode="Externa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noFill/>
        </p:spPr>
        <p:txBody>
          <a:bodyPr/>
          <a:lstStyle/>
          <a:p>
            <a:fld id="{D6714DCC-2988-4616-B83A-26D8C4F0C79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429000" y="2620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9753600" y="22098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28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600200" y="533400"/>
            <a:ext cx="67992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HOW TO FACE AN INTERVIEW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752600" y="5943600"/>
            <a:ext cx="7391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Monotype Corsiva" pitchFamily="66" charset="0"/>
              </a:rPr>
              <a:t>Compiled By: </a:t>
            </a:r>
            <a:r>
              <a:rPr lang="en-US" sz="4400" b="1" dirty="0" err="1">
                <a:latin typeface="Monotype Corsiva" pitchFamily="66" charset="0"/>
              </a:rPr>
              <a:t>Shruti</a:t>
            </a:r>
            <a:r>
              <a:rPr lang="en-US" sz="4400" b="1" dirty="0">
                <a:latin typeface="Monotype Corsiva" pitchFamily="66" charset="0"/>
              </a:rPr>
              <a:t> Gupta</a:t>
            </a:r>
          </a:p>
        </p:txBody>
      </p:sp>
      <p:pic>
        <p:nvPicPr>
          <p:cNvPr id="6151" name="Picture 8" descr="C:\Documents and Settings\Administrator\Desktop\HR Images\interview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1828800"/>
            <a:ext cx="61722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B6B0F2-0558-4E6D-89E7-E0FF92F1DB9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66800" y="381000"/>
            <a:ext cx="426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90600" y="1981200"/>
            <a:ext cx="44196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VERBAL INTERVIEW: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Family background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Communication Skill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General aptitude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Knowledge on subject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Personality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Potential to handle the job/to grow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Remuneration package</a:t>
            </a: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grpSp>
        <p:nvGrpSpPr>
          <p:cNvPr id="18437" name="Group 10"/>
          <p:cNvGrpSpPr>
            <a:grpSpLocks/>
          </p:cNvGrpSpPr>
          <p:nvPr/>
        </p:nvGrpSpPr>
        <p:grpSpPr bwMode="auto">
          <a:xfrm>
            <a:off x="533400" y="0"/>
            <a:ext cx="8137525" cy="7132638"/>
            <a:chOff x="0" y="4493"/>
            <a:chExt cx="5126" cy="4493"/>
          </a:xfrm>
        </p:grpSpPr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0" y="4493"/>
              <a:ext cx="5126" cy="4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0" y="4493"/>
              <a:ext cx="5126" cy="1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t"/>
              <a:r>
                <a:rPr lang="en-US" sz="100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1730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 </a:t>
              </a:r>
              <a:r>
                <a:rPr lang="en-US" sz="100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</a:r>
              <a:endParaRPr lang="en-US" sz="1000">
                <a:solidFill>
                  <a:srgbClr val="000000"/>
                </a:solidFill>
                <a:latin typeface="Trebuchet MS" pitchFamily="34" charset="0"/>
                <a:cs typeface="Arial" pitchFamily="34" charset="0"/>
              </a:endParaRPr>
            </a:p>
            <a:p>
              <a:endParaRPr lang="en-US" sz="100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9705" name="Picture 9" descr="http://www.collegeboundandbeyond.com/pages/interviewing_skills/interviewing_skills_files/inter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0"/>
            <a:ext cx="4191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>
                <a:latin typeface="Arial" pitchFamily="34" charset="0"/>
              </a:rPr>
              <a:t>Types of </a:t>
            </a:r>
            <a:r>
              <a:rPr lang="en-IE" dirty="0" smtClean="0">
                <a:latin typeface="Arial" pitchFamily="34" charset="0"/>
              </a:rPr>
              <a:t>Interview</a:t>
            </a:r>
            <a:endParaRPr lang="en-IE" dirty="0">
              <a:latin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000" dirty="0" smtClean="0">
                <a:solidFill>
                  <a:srgbClr val="FFC000"/>
                </a:solidFill>
              </a:rPr>
              <a:t>Traditional </a:t>
            </a:r>
            <a:r>
              <a:rPr lang="en-US" sz="3000" dirty="0" smtClean="0">
                <a:solidFill>
                  <a:srgbClr val="FFC000"/>
                </a:solidFill>
              </a:rPr>
              <a:t>Face-to-Face </a:t>
            </a:r>
            <a:r>
              <a:rPr lang="en-US" sz="3000" dirty="0" smtClean="0">
                <a:solidFill>
                  <a:srgbClr val="FFC000"/>
                </a:solidFill>
              </a:rPr>
              <a:t>Interview</a:t>
            </a:r>
            <a:r>
              <a:rPr lang="en-US" sz="3000" dirty="0" smtClean="0"/>
              <a:t>  </a:t>
            </a:r>
            <a:r>
              <a:rPr lang="en-US" sz="3000" dirty="0" smtClean="0"/>
              <a:t>The most traditional is a one-on-one conversation</a:t>
            </a:r>
            <a:r>
              <a:rPr lang="en-US" sz="3000" dirty="0" smtClean="0"/>
              <a:t>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000" dirty="0" smtClean="0">
                <a:solidFill>
                  <a:schemeClr val="tx2"/>
                </a:solidFill>
              </a:rPr>
              <a:t>2</a:t>
            </a:r>
            <a:r>
              <a:rPr lang="en-US" sz="3000" dirty="0" smtClean="0"/>
              <a:t>. </a:t>
            </a:r>
            <a:r>
              <a:rPr lang="en-US" sz="3000" dirty="0" smtClean="0">
                <a:solidFill>
                  <a:srgbClr val="FFC000"/>
                </a:solidFill>
              </a:rPr>
              <a:t>Panel/Committee </a:t>
            </a:r>
            <a:r>
              <a:rPr lang="en-US" sz="3000" dirty="0" smtClean="0">
                <a:solidFill>
                  <a:srgbClr val="FFC000"/>
                </a:solidFill>
              </a:rPr>
              <a:t>Interview  :</a:t>
            </a:r>
            <a:r>
              <a:rPr lang="en-US" sz="3000" dirty="0" smtClean="0"/>
              <a:t>there </a:t>
            </a:r>
            <a:r>
              <a:rPr lang="en-US" sz="3000" dirty="0" smtClean="0"/>
              <a:t>is more than one interviewer. Typically, three to ten members of a panel </a:t>
            </a:r>
            <a:r>
              <a:rPr lang="en-US" sz="3000" dirty="0" smtClean="0"/>
              <a:t>may  conduct </a:t>
            </a:r>
            <a:r>
              <a:rPr lang="en-US" sz="3000" dirty="0" smtClean="0"/>
              <a:t>this part of the selection process. This is your chance to put your group management </a:t>
            </a:r>
            <a:r>
              <a:rPr lang="en-US" sz="3000" dirty="0" smtClean="0"/>
              <a:t>and group </a:t>
            </a:r>
            <a:r>
              <a:rPr lang="en-US" sz="3000" dirty="0" smtClean="0"/>
              <a:t>presentation skills on display.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3. Case Interview</a:t>
            </a:r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 smtClean="0"/>
              <a:t>some interviews you may be asked to demonstrate your problem-solving skills.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interviewer </a:t>
            </a:r>
            <a:r>
              <a:rPr lang="en-US" dirty="0" smtClean="0"/>
              <a:t>will outline </a:t>
            </a:r>
            <a:r>
              <a:rPr lang="en-US" dirty="0" smtClean="0"/>
              <a:t>a situation or provide you with a case study and ask you to formulate a plan that deals </a:t>
            </a:r>
            <a:r>
              <a:rPr lang="en-US" dirty="0" smtClean="0"/>
              <a:t>with the </a:t>
            </a:r>
            <a:r>
              <a:rPr lang="en-US" dirty="0" smtClean="0"/>
              <a:t>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36264-89F2-4644-ADC1-B7518C9BC3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US" dirty="0" smtClean="0">
                <a:solidFill>
                  <a:srgbClr val="FFC000"/>
                </a:solidFill>
              </a:rPr>
              <a:t>Telephone Interview: </a:t>
            </a:r>
            <a:r>
              <a:rPr lang="en-US" dirty="0" smtClean="0"/>
              <a:t>When </a:t>
            </a:r>
            <a:r>
              <a:rPr lang="en-US" dirty="0" smtClean="0"/>
              <a:t>candidates who live far away from the </a:t>
            </a:r>
            <a:r>
              <a:rPr lang="en-US" dirty="0" smtClean="0"/>
              <a:t>job site.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</a:rPr>
              <a:t>5</a:t>
            </a:r>
            <a:r>
              <a:rPr lang="en-US" dirty="0" smtClean="0">
                <a:solidFill>
                  <a:srgbClr val="FFC000"/>
                </a:solidFill>
              </a:rPr>
              <a:t>.  </a:t>
            </a:r>
            <a:r>
              <a:rPr lang="en-US" dirty="0" smtClean="0">
                <a:solidFill>
                  <a:srgbClr val="FFC000"/>
                </a:solidFill>
              </a:rPr>
              <a:t>Group </a:t>
            </a:r>
            <a:r>
              <a:rPr lang="en-US" dirty="0" smtClean="0">
                <a:solidFill>
                  <a:srgbClr val="FFC000"/>
                </a:solidFill>
              </a:rPr>
              <a:t>Interview </a:t>
            </a:r>
            <a:r>
              <a:rPr lang="en-US" dirty="0" smtClean="0"/>
              <a:t>: </a:t>
            </a:r>
            <a:r>
              <a:rPr lang="en-US" dirty="0" smtClean="0"/>
              <a:t>The goal of the group interview is to see how you interact with others and how you use </a:t>
            </a:r>
            <a:r>
              <a:rPr lang="en-US" dirty="0" smtClean="0"/>
              <a:t>your knowledge </a:t>
            </a:r>
            <a:r>
              <a:rPr lang="en-US" dirty="0" smtClean="0"/>
              <a:t>and reasoning to influence others.</a:t>
            </a:r>
          </a:p>
          <a:p>
            <a:pPr marL="514350" indent="-514350">
              <a:buFont typeface="Monotype Sorts" charset="0"/>
              <a:buAutoNum type="arabicPeriod" startAt="4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36264-89F2-4644-ADC1-B7518C9BC3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500" dirty="0" smtClean="0">
                <a:solidFill>
                  <a:schemeClr val="tx2">
                    <a:lumMod val="90000"/>
                  </a:schemeClr>
                </a:solidFill>
              </a:rPr>
              <a:t>6</a:t>
            </a:r>
            <a:r>
              <a:rPr lang="en-US" dirty="0" smtClean="0">
                <a:solidFill>
                  <a:srgbClr val="FFC000"/>
                </a:solidFill>
              </a:rPr>
              <a:t>. Lunch/Dinner Interview </a:t>
            </a:r>
            <a:r>
              <a:rPr lang="en-US" dirty="0" smtClean="0"/>
              <a:t>: </a:t>
            </a:r>
            <a:r>
              <a:rPr lang="en-US" dirty="0" smtClean="0"/>
              <a:t>The setting </a:t>
            </a:r>
            <a:r>
              <a:rPr lang="en-US" dirty="0" smtClean="0"/>
              <a:t>may be </a:t>
            </a:r>
            <a:r>
              <a:rPr lang="en-US" dirty="0" smtClean="0"/>
              <a:t>more casual, but </a:t>
            </a:r>
            <a:r>
              <a:rPr lang="en-US" dirty="0" smtClean="0"/>
              <a:t>remember that </a:t>
            </a:r>
            <a:r>
              <a:rPr lang="en-US" dirty="0" smtClean="0"/>
              <a:t>it is a business meal and you are being watched carefully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7</a:t>
            </a:r>
            <a:r>
              <a:rPr lang="en-US" dirty="0" smtClean="0">
                <a:solidFill>
                  <a:srgbClr val="FFC000"/>
                </a:solidFill>
              </a:rPr>
              <a:t>. Stress Interview :  </a:t>
            </a:r>
            <a:r>
              <a:rPr lang="en-US" dirty="0" smtClean="0"/>
              <a:t>The stress interview is usually a deliberate attempt to see how you </a:t>
            </a:r>
            <a:r>
              <a:rPr lang="en-US" dirty="0" smtClean="0"/>
              <a:t>handle yourself </a:t>
            </a:r>
            <a:r>
              <a:rPr lang="en-US" dirty="0" smtClean="0"/>
              <a:t>under pressure.</a:t>
            </a: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36264-89F2-4644-ADC1-B7518C9BC3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8B9F38-9AD0-4C1B-877E-7D263EB4F26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90600" y="1981200"/>
            <a:ext cx="80010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TIPS FOR INTERVIEWEE</a:t>
            </a:r>
            <a:r>
              <a:rPr kumimoji="1"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: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Collect the information well in advance about the Industry/Products/Culture etc. before appearing for interview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Be punctual for the interview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Present yourself neatly/Good mannered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16F80C-79F0-4F6B-ACF3-62F4F23E5FE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INTERVIEW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73914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2800" dirty="0" smtClean="0">
                <a:effectLst/>
              </a:rPr>
              <a:t>Your hair should be clean and combed.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kumimoji="0" lang="en-US" sz="2800" dirty="0" smtClean="0">
              <a:effectLst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2800" dirty="0" smtClean="0">
                <a:effectLst/>
              </a:rPr>
              <a:t>Nails should be clean and trimmed.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kumimoji="0" lang="en-US" sz="2800" dirty="0" smtClean="0">
              <a:effectLst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2800" dirty="0" smtClean="0">
                <a:effectLst/>
              </a:rPr>
              <a:t>If the company does not have a dress code, remember that its better to overdress than under dress.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1047DC-2EFF-4A4A-87DE-EBFE3517D5C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INTERVIEW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kumimoji="0" lang="en-US" sz="2800" dirty="0" smtClean="0">
                <a:effectLst/>
              </a:rPr>
              <a:t>Arrive at least 10 minutes before your interview.  The extra minutes will also give time to fill out any forms or applications that might be required.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kumimoji="0" lang="en-US" sz="2800" dirty="0" smtClean="0">
              <a:effectLst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kumimoji="0" lang="en-US" sz="2800" dirty="0" smtClean="0">
                <a:effectLst/>
              </a:rPr>
              <a:t>Turn off your cell phone or pager. 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4CC7DA-B6C8-4CB6-BE01-658E011573F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219200" y="419100"/>
            <a:ext cx="5181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990600" y="1219200"/>
            <a:ext cx="5562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Sit </a:t>
            </a:r>
            <a:r>
              <a:rPr kumimoji="1"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relaxed and in up right position without crossing your legs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Beware of your forced habits - Breaking knuckles/Shaking your legs/Squeezing your palms/Wiping your face etc.,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22533" name="Picture 10" descr="http://tbn0.google.com/images?q=tbn:VtRPSeRrDuXwEM:http://media.nasaexplores.com/lessons/04-009/images/liftseat4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981200"/>
            <a:ext cx="2743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83ED06-E803-429A-80B0-DDF2F67971A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219200" y="419100"/>
            <a:ext cx="457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990600" y="1981200"/>
            <a:ext cx="51816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When  </a:t>
            </a: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any drink  </a:t>
            </a: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is offered </a:t>
            </a: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Say  </a:t>
            </a: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politely “No thanks”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Be bold and confident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31751" name="Picture 7" descr="http://tbn0.google.com/images?q=tbn:DH9BMnjWAbY3LM:http://gvctemp25.virtualclassroom.org/england/customs/manner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lum contrast="6000"/>
          </a:blip>
          <a:srcRect/>
          <a:stretch>
            <a:fillRect/>
          </a:stretch>
        </p:blipFill>
        <p:spPr bwMode="auto">
          <a:xfrm>
            <a:off x="6172200" y="1981200"/>
            <a:ext cx="2971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6172200" y="4191000"/>
          <a:ext cx="2971800" cy="2667000"/>
        </p:xfrm>
        <a:graphic>
          <a:graphicData uri="http://schemas.openxmlformats.org/presentationml/2006/ole">
            <p:oleObj spid="_x0000_s1026" name="Photo Editor Photo" r:id="rId6" imgW="847843" imgH="114285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3DF65-11A8-4885-A9F6-3E3A3D50537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429000" y="2620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pic>
        <p:nvPicPr>
          <p:cNvPr id="36869" name="Picture 5" descr="C:\CARTO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A31D7C-83D6-459F-A5AF-556FC2AC7E9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219200" y="419100"/>
            <a:ext cx="533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90600" y="1752600"/>
            <a:ext cx="533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Be polite and ask for queries in case of doubt while answering the questions</a:t>
            </a:r>
          </a:p>
          <a:p>
            <a:pPr marL="342900" indent="-342900">
              <a:lnSpc>
                <a:spcPct val="145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High light your strengths whenever a chance is given to you or create a chance to high light your strengths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15370" name="Picture 10" descr="http://tbn0.google.com/images?q=tbn:uXwS0VzbsUxFOM:http://staffweb.peoriaud.k12.az.us/Michelle_Newkirk/images/interviewing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572000"/>
            <a:ext cx="2743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1592263" y="1817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5373" name="Picture 13" descr="http://wiredforbooks.org/kids/Town-Mouse/images/jt08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1600200"/>
            <a:ext cx="3486150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A5D209-E88E-444A-A494-917F4A33182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219200" y="4191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990600" y="1981200"/>
            <a:ext cx="80010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Try to draw attention of the interviewer on specific subject you know well and try to take an opportunity to express them well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Mind your body language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Do </a:t>
            </a: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not get frustrated or loose temper for some irritant questions posed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1AF8B-D679-410D-942F-7434EBC3409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19200" y="30480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62000" y="1905000"/>
            <a:ext cx="5638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Do not have the negative feeling if you do not answer some questions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Do not try to bluff or cover your wrong answers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If you do not know the answer say I am sorry/ I am afraid I cannot answer the question etc.,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28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25605" name="Picture 6" descr="http://tbn0.google.com/images?q=tbn:MF75rbQZM0lNoM:http://mywebpages.comcast.net/855ardmore/images/begging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1981200"/>
            <a:ext cx="2209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7D8E49-8B14-4912-BB00-709F6269E0A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219200" y="419100"/>
            <a:ext cx="541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90600" y="1752600"/>
            <a:ext cx="80010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If you cannot understand the question ask politely to repeat the </a:t>
            </a: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question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Do </a:t>
            </a: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not give excuses of health for not </a:t>
            </a: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answering.</a:t>
            </a: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 </a:t>
            </a:r>
            <a:endParaRPr kumimoji="1"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Do </a:t>
            </a: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not try to argue with the </a:t>
            </a: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interviewer.</a:t>
            </a:r>
            <a:endParaRPr kumimoji="1"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kumimoji="1"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7010400" y="0"/>
          <a:ext cx="2133600" cy="2054225"/>
        </p:xfrm>
        <a:graphic>
          <a:graphicData uri="http://schemas.openxmlformats.org/presentationml/2006/ole">
            <p:oleObj spid="_x0000_s2050" name="Photo Editor Photo" r:id="rId4" imgW="1123810" imgH="112381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F8EC7F-B53A-446A-BD90-384C2BDD9C6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219200" y="419100"/>
            <a:ext cx="556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90600" y="1752600"/>
            <a:ext cx="80010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990600" y="1905000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Ø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   Have a good eye contact with the panel members of the interview</a:t>
            </a:r>
          </a:p>
        </p:txBody>
      </p:sp>
      <p:pic>
        <p:nvPicPr>
          <p:cNvPr id="17415" name="Picture 7" descr="http://tbn0.google.com/images?q=tbn:8uI3JmG4qFAPLM:http://www.4hccsprojects2.com/communications/graphics/Eye_Contact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981200"/>
            <a:ext cx="2743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 descr="http://tbn0.google.com/images?q=tbn:HmjrnUx7_n9E8M:http://www.ccjonesphotos.com/PS/images/Eye%2520Contact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4267200"/>
            <a:ext cx="2743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143000" y="4343400"/>
            <a:ext cx="48768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Wait for a question to be completed .  Do not be hasty in answering even when you know the answer well</a:t>
            </a:r>
            <a:endParaRPr lang="en-US" sz="3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  <a:defRPr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6B8E5E-C379-41DD-8169-20326FE5DBF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219200" y="419100"/>
            <a:ext cx="480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0600" y="1981200"/>
            <a:ext cx="57912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Do not take shelter under or blame the college or organization or lecturers for not answering some questions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Be clear in what you say - Do not mumble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2492375" y="1782763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pic>
        <p:nvPicPr>
          <p:cNvPr id="21512" name="Picture 8" descr="http://tbn0.google.com/images?q=tbn:bPjkEscqP3tzuM:http://www.additionalneeds.net/Anger_Management/images/though2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bright="-6000" contrast="12000"/>
          </a:blip>
          <a:srcRect/>
          <a:stretch>
            <a:fillRect/>
          </a:stretch>
        </p:blipFill>
        <p:spPr bwMode="auto">
          <a:xfrm>
            <a:off x="6553200" y="0"/>
            <a:ext cx="259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http://www.manyworlds.com/1/content/Images/CO6903174020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19812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14" descr="http://tbn0.google.com/images?q=tbn:4vHADdQU1joj0M:http://www.rhettsmith.com/blog/archives/images/confusion.gif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3886200"/>
            <a:ext cx="2590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C8463-BC8D-40A5-B280-F5741281772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19200" y="4191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90600" y="1981200"/>
            <a:ext cx="80010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Do not try to take sympathy by expressing your family problems / financial problems to the interviewer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At the end of interview, if you have still doubts on anything, ask for clarification from the interviewer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B4E237-2168-4864-BC30-CC60DE8DC66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19200" y="419100"/>
            <a:ext cx="464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5800" y="2057400"/>
            <a:ext cx="5105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Do not accept or  ask for whatever job the Company will offer (Say like, not related to your aptitude)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23560" name="Picture 8" descr="http://tbn0.google.com/images?q=tbn:aHJC7qjmQxTCbM:http://www.maiken2051.com/images/thumb/ChiChi%2520pleading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733800"/>
            <a:ext cx="327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 descr="http://tbn0.google.com/images?q=tbn:5CM7Ru80YjVRZM:http://www.ci.new-bedford.ma.us/PSAFETY/POLICE/girl.gif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0"/>
            <a:ext cx="327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11"/>
          <p:cNvSpPr txBox="1">
            <a:spLocks noChangeArrowheads="1"/>
          </p:cNvSpPr>
          <p:nvPr/>
        </p:nvSpPr>
        <p:spPr bwMode="auto">
          <a:xfrm>
            <a:off x="914400" y="5486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914400" y="5105400"/>
            <a:ext cx="45720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Do not plead or beg for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     the   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6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8C052B-E63E-40ED-8842-382BEE7E6AD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219200" y="4191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62000" y="1981200"/>
            <a:ext cx="56388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0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Do not walk out of the interview in a huff.  Wait until the interview is completed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0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After completing the interview,  do not forget to wish or say thanks before you go out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3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9" name="Picture 6" descr="http://tbn0.google.com/images?q=tbn:E14M_yeLN0wMZM:http://careerservices.ucmerced.edu/images/links-infointer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lum contrast="36000"/>
          </a:blip>
          <a:srcRect/>
          <a:stretch>
            <a:fillRect/>
          </a:stretch>
        </p:blipFill>
        <p:spPr bwMode="auto">
          <a:xfrm>
            <a:off x="6400800" y="1981200"/>
            <a:ext cx="274320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11" descr="http://tbn0.google.com/images?q=tbn:wpAH5yX-dW-W5M:http://www.law.fsu.edu/placement/images/interview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lum contrast="12000"/>
          </a:blip>
          <a:srcRect/>
          <a:stretch>
            <a:fillRect/>
          </a:stretch>
        </p:blipFill>
        <p:spPr bwMode="auto">
          <a:xfrm>
            <a:off x="6400800" y="4343400"/>
            <a:ext cx="274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>
                <a:latin typeface="Arial" pitchFamily="34" charset="0"/>
              </a:rPr>
              <a:t>Typical Questions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IE" sz="2400" b="1" dirty="0">
                <a:effectLst/>
                <a:latin typeface="Arial" pitchFamily="34" charset="0"/>
              </a:rPr>
              <a:t>About you</a:t>
            </a:r>
          </a:p>
          <a:p>
            <a:pPr lvl="1">
              <a:lnSpc>
                <a:spcPct val="90000"/>
              </a:lnSpc>
              <a:defRPr/>
            </a:pPr>
            <a:r>
              <a:rPr lang="en-IE" sz="1800" b="1" i="1" dirty="0">
                <a:effectLst/>
                <a:latin typeface="Arial" pitchFamily="34" charset="0"/>
              </a:rPr>
              <a:t>Tell me about yourself  -  Bring me up to date with your CV?</a:t>
            </a:r>
          </a:p>
          <a:p>
            <a:pPr lvl="1">
              <a:lnSpc>
                <a:spcPct val="90000"/>
              </a:lnSpc>
              <a:defRPr/>
            </a:pPr>
            <a:r>
              <a:rPr lang="en-IE" sz="1800" b="1" i="1" dirty="0">
                <a:effectLst/>
                <a:latin typeface="Arial" pitchFamily="34" charset="0"/>
              </a:rPr>
              <a:t>Why did you choose that particular degree programme?</a:t>
            </a:r>
          </a:p>
          <a:p>
            <a:pPr lvl="1">
              <a:lnSpc>
                <a:spcPct val="90000"/>
              </a:lnSpc>
              <a:defRPr/>
            </a:pPr>
            <a:r>
              <a:rPr lang="en-IE" sz="1800" b="1" i="1" dirty="0">
                <a:effectLst/>
                <a:latin typeface="Arial" pitchFamily="34" charset="0"/>
              </a:rPr>
              <a:t>What experience have you had that is relevant to this post?</a:t>
            </a:r>
          </a:p>
          <a:p>
            <a:pPr lvl="1">
              <a:lnSpc>
                <a:spcPct val="90000"/>
              </a:lnSpc>
              <a:defRPr/>
            </a:pPr>
            <a:r>
              <a:rPr lang="en-IE" sz="1800" b="1" i="1" dirty="0">
                <a:effectLst/>
                <a:latin typeface="Arial" pitchFamily="34" charset="0"/>
              </a:rPr>
              <a:t>What would you consider your major achievements to date?</a:t>
            </a:r>
          </a:p>
          <a:p>
            <a:pPr>
              <a:lnSpc>
                <a:spcPct val="90000"/>
              </a:lnSpc>
              <a:defRPr/>
            </a:pPr>
            <a:r>
              <a:rPr lang="en-IE" sz="2400" b="1" dirty="0">
                <a:effectLst/>
                <a:latin typeface="Arial" pitchFamily="34" charset="0"/>
              </a:rPr>
              <a:t>About the job</a:t>
            </a:r>
          </a:p>
          <a:p>
            <a:pPr lvl="1">
              <a:lnSpc>
                <a:spcPct val="90000"/>
              </a:lnSpc>
              <a:defRPr/>
            </a:pPr>
            <a:r>
              <a:rPr lang="en-IE" sz="1800" b="1" i="1" dirty="0">
                <a:effectLst/>
                <a:latin typeface="Arial" pitchFamily="34" charset="0"/>
              </a:rPr>
              <a:t>What interests you about this job?</a:t>
            </a:r>
          </a:p>
          <a:p>
            <a:pPr lvl="1">
              <a:lnSpc>
                <a:spcPct val="90000"/>
              </a:lnSpc>
              <a:defRPr/>
            </a:pPr>
            <a:r>
              <a:rPr lang="en-IE" sz="1800" b="1" i="1" dirty="0">
                <a:effectLst/>
                <a:latin typeface="Arial" pitchFamily="34" charset="0"/>
              </a:rPr>
              <a:t>What do you know about this organisation?</a:t>
            </a:r>
          </a:p>
          <a:p>
            <a:pPr lvl="1">
              <a:lnSpc>
                <a:spcPct val="90000"/>
              </a:lnSpc>
              <a:defRPr/>
            </a:pPr>
            <a:r>
              <a:rPr lang="en-IE" sz="1800" b="1" i="1" dirty="0">
                <a:effectLst/>
                <a:latin typeface="Arial" pitchFamily="34" charset="0"/>
              </a:rPr>
              <a:t>What other options are you considering?</a:t>
            </a:r>
          </a:p>
          <a:p>
            <a:pPr lvl="1">
              <a:lnSpc>
                <a:spcPct val="90000"/>
              </a:lnSpc>
              <a:defRPr/>
            </a:pPr>
            <a:r>
              <a:rPr lang="en-IE" sz="1800" b="1" i="1" dirty="0">
                <a:effectLst/>
                <a:latin typeface="Arial" pitchFamily="34" charset="0"/>
              </a:rPr>
              <a:t>How do you see your career developing – 5 years?</a:t>
            </a:r>
          </a:p>
          <a:p>
            <a:pPr lvl="1">
              <a:lnSpc>
                <a:spcPct val="90000"/>
              </a:lnSpc>
              <a:defRPr/>
            </a:pPr>
            <a:r>
              <a:rPr lang="en-IE" sz="1800" b="1" i="1" dirty="0">
                <a:effectLst/>
                <a:latin typeface="Arial" pitchFamily="34" charset="0"/>
              </a:rPr>
              <a:t>If you were Head of Department, what would be your priorities?</a:t>
            </a:r>
          </a:p>
          <a:p>
            <a:pPr>
              <a:lnSpc>
                <a:spcPct val="90000"/>
              </a:lnSpc>
              <a:defRPr/>
            </a:pPr>
            <a:r>
              <a:rPr lang="en-IE" sz="2400" b="1" dirty="0">
                <a:effectLst/>
                <a:latin typeface="Arial" pitchFamily="34" charset="0"/>
              </a:rPr>
              <a:t>General knowledge</a:t>
            </a:r>
          </a:p>
          <a:p>
            <a:pPr lvl="1">
              <a:lnSpc>
                <a:spcPct val="90000"/>
              </a:lnSpc>
              <a:defRPr/>
            </a:pPr>
            <a:r>
              <a:rPr lang="en-IE" sz="1800" b="1" i="1" dirty="0">
                <a:effectLst/>
                <a:latin typeface="Arial" pitchFamily="34" charset="0"/>
              </a:rPr>
              <a:t>What do you think of the Government’s policy on college fees?</a:t>
            </a:r>
          </a:p>
          <a:p>
            <a:pPr lvl="1">
              <a:lnSpc>
                <a:spcPct val="90000"/>
              </a:lnSpc>
              <a:defRPr/>
            </a:pPr>
            <a:r>
              <a:rPr lang="en-IE" sz="1800" b="1" i="1" dirty="0">
                <a:effectLst/>
                <a:latin typeface="Arial" pitchFamily="34" charset="0"/>
              </a:rPr>
              <a:t>What’s your opinion </a:t>
            </a:r>
            <a:r>
              <a:rPr lang="en-IE" sz="1800" b="1" i="1" dirty="0" smtClean="0">
                <a:effectLst/>
                <a:latin typeface="Arial" pitchFamily="34" charset="0"/>
              </a:rPr>
              <a:t> about </a:t>
            </a:r>
            <a:r>
              <a:rPr lang="en-IE" sz="1800" b="1" i="1" dirty="0" err="1" smtClean="0">
                <a:effectLst/>
                <a:latin typeface="Arial" pitchFamily="34" charset="0"/>
              </a:rPr>
              <a:t>anna</a:t>
            </a:r>
            <a:r>
              <a:rPr lang="en-IE" sz="1800" b="1" i="1" dirty="0" smtClean="0">
                <a:effectLst/>
                <a:latin typeface="Arial" pitchFamily="34" charset="0"/>
              </a:rPr>
              <a:t> </a:t>
            </a:r>
            <a:r>
              <a:rPr lang="en-IE" sz="1800" b="1" i="1" dirty="0" err="1" smtClean="0">
                <a:effectLst/>
                <a:latin typeface="Arial" pitchFamily="34" charset="0"/>
              </a:rPr>
              <a:t>hazare</a:t>
            </a:r>
            <a:r>
              <a:rPr lang="en-IE" sz="1800" b="1" i="1" dirty="0" smtClean="0">
                <a:effectLst/>
                <a:latin typeface="Arial" pitchFamily="34" charset="0"/>
              </a:rPr>
              <a:t>?</a:t>
            </a:r>
            <a:endParaRPr lang="en-IE" sz="1800" b="1" i="1" dirty="0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IE" sz="1800" b="1" i="1" dirty="0"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11197-37EF-4911-9DF9-D059F608DCF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28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MEANING		: 	A mutual view or sight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28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				: 	Formal meeting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28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INTERVIEWEE		:	One who is interviewed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28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interviewer		:	One who interviews</a:t>
            </a: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250" y="546100"/>
            <a:ext cx="7772400" cy="838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HelpFul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Sites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250" y="2743200"/>
            <a:ext cx="7772400" cy="4114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946900"/>
            <a:ext cx="1905000" cy="457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fld id="{8EB36264-89F2-4644-ADC1-B7518C9BC355}" type="slidenum">
              <a:rPr lang="en-US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pPr>
                <a:defRPr/>
              </a:pPr>
              <a:t>30</a:t>
            </a:fld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90600" y="2057400"/>
            <a:ext cx="8153400" cy="480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sz="32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en-US" sz="3200" b="1" dirty="0" smtClean="0">
                <a:ln w="11430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1</a:t>
            </a:r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.  </a:t>
            </a:r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  <a:hlinkClick r:id="rId2"/>
              </a:rPr>
              <a:t>www.TimesJob.com</a:t>
            </a:r>
            <a:endParaRPr lang="en-US" sz="3200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2. </a:t>
            </a:r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  <a:hlinkClick r:id="rId3"/>
              </a:rPr>
              <a:t>www.Naukari.com</a:t>
            </a:r>
            <a:endParaRPr lang="en-US" sz="3200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3.  </a:t>
            </a:r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  <a:hlinkClick r:id="rId4"/>
              </a:rPr>
              <a:t>www.FirstJob.com</a:t>
            </a:r>
            <a:endParaRPr lang="en-US" sz="3200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4. </a:t>
            </a:r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  <a:hlinkClick r:id="rId5"/>
              </a:rPr>
              <a:t>www.FreshersWorld.com</a:t>
            </a:r>
            <a:endParaRPr lang="en-US" sz="3200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5. </a:t>
            </a:r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  <a:hlinkClick r:id="rId6"/>
              </a:rPr>
              <a:t>www.SarkariNaukari.com</a:t>
            </a:r>
            <a:endParaRPr lang="en-US" sz="3200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endParaRPr lang="en-US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FDF945-5B5C-4C29-BD8D-5747000B0EAB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n-US" sz="8800" dirty="0" smtClean="0">
                <a:solidFill>
                  <a:srgbClr val="800000"/>
                </a:solidFill>
                <a:effectLst/>
                <a:latin typeface="Times New Roman" pitchFamily="18" charset="0"/>
              </a:rPr>
              <a:t>THANK YOU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6705600" cy="1752600"/>
          </a:xfrm>
        </p:spPr>
        <p:txBody>
          <a:bodyPr/>
          <a:lstStyle/>
          <a:p>
            <a:pPr>
              <a:defRPr/>
            </a:pPr>
            <a:r>
              <a:rPr lang="en-US" sz="7200" dirty="0" smtClean="0">
                <a:solidFill>
                  <a:srgbClr val="800000"/>
                </a:solidFill>
                <a:latin typeface="Times New Roman" pitchFamily="18" charset="0"/>
              </a:rPr>
              <a:t>ALL THE  BEST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36264-89F2-4644-ADC1-B7518C9BC35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0962" name="Picture 2" descr="D:\needhel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667000"/>
            <a:ext cx="6858000" cy="3810000"/>
          </a:xfrm>
          <a:prstGeom prst="rect">
            <a:avLst/>
          </a:prstGeom>
          <a:noFill/>
        </p:spPr>
      </p:pic>
      <p:pic>
        <p:nvPicPr>
          <p:cNvPr id="8" name="Picture 2" descr="D:\logo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28600"/>
            <a:ext cx="7467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36264-89F2-4644-ADC1-B7518C9BC35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0"/>
            <a:ext cx="85344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240496-A190-4876-A4F9-B4BE796CB45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219200" y="4191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066800" y="2044700"/>
            <a:ext cx="48768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AIMS OF THE INTERVIEW</a:t>
            </a: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To Elicit Information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To assess the suitability of a person to the job/position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To assess the  job / position / Company by the  interviewee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9221" name="Picture 8" descr="http://tbn0.google.com/images?q=tbn:5mN466lqPT8J3M:http://shop.uktraining.uk.com/acatalog/interview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45720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 descr="http://tbn0.google.com/images?q=tbn:k7rsQl-MW-N4lM:http://www.slaconsortium.org/images/interview.gif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lum contrast="60000"/>
          </a:blip>
          <a:srcRect/>
          <a:stretch>
            <a:fillRect/>
          </a:stretch>
        </p:blipFill>
        <p:spPr bwMode="auto">
          <a:xfrm>
            <a:off x="6553200" y="1905000"/>
            <a:ext cx="2590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0159B-A607-435C-A326-BB1E2DFE834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219200" y="419100"/>
            <a:ext cx="541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14400" y="1905000"/>
            <a:ext cx="5410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 IS NOT A ONE WAY PROCESS:</a:t>
            </a: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The interviewer is assessing the Interviewee for the suitability of the job or position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The interviewee is assessing whether the job is suitable to him with all related perks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Therefore, it is a two way process of communication.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13317" name="Picture 14" descr="http://tbn0.google.com/images?q=tbn:bjxAhnyrjI7dnM:http://www.scientologyhandbook.org/img/p157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4495800"/>
            <a:ext cx="266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6" descr="http://tbn0.google.com/images?q=tbn:3grrIPYgyK0IpM:http://www.its.monash.edu.au/web/slideshows/usability-ucd/cartoon1.gif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1981200"/>
            <a:ext cx="2667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sz="3600" b="1" dirty="0">
                <a:solidFill>
                  <a:schemeClr val="tx1"/>
                </a:solidFill>
                <a:latin typeface="Arial" pitchFamily="34" charset="0"/>
              </a:rPr>
              <a:t>Preparation is the key to success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defRPr/>
            </a:pPr>
            <a:endParaRPr lang="en-IE" sz="2400" b="1" dirty="0" smtClean="0">
              <a:effectLst/>
              <a:latin typeface="Arial" pitchFamily="34" charset="0"/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IE" sz="2400" b="1" dirty="0" smtClean="0">
                <a:effectLst/>
                <a:latin typeface="Arial" pitchFamily="34" charset="0"/>
              </a:rPr>
              <a:t> Review </a:t>
            </a:r>
            <a:r>
              <a:rPr lang="en-IE" sz="2400" b="1" dirty="0">
                <a:effectLst/>
                <a:latin typeface="Arial" pitchFamily="34" charset="0"/>
              </a:rPr>
              <a:t>own skills, experiences and qualities</a:t>
            </a:r>
          </a:p>
          <a:p>
            <a:pPr lvl="2">
              <a:lnSpc>
                <a:spcPct val="90000"/>
              </a:lnSpc>
              <a:defRPr/>
            </a:pPr>
            <a:r>
              <a:rPr lang="en-IE" sz="2000" b="1" dirty="0">
                <a:effectLst/>
                <a:latin typeface="Arial" pitchFamily="34" charset="0"/>
              </a:rPr>
              <a:t>Check CV</a:t>
            </a:r>
          </a:p>
          <a:p>
            <a:pPr lvl="2">
              <a:lnSpc>
                <a:spcPct val="90000"/>
              </a:lnSpc>
              <a:defRPr/>
            </a:pPr>
            <a:r>
              <a:rPr lang="en-IE" sz="2000" b="1" dirty="0">
                <a:effectLst/>
                <a:latin typeface="Arial" pitchFamily="34" charset="0"/>
              </a:rPr>
              <a:t>Anticipate questions and identify relevant examples </a:t>
            </a:r>
          </a:p>
          <a:p>
            <a:pPr lvl="2">
              <a:lnSpc>
                <a:spcPct val="90000"/>
              </a:lnSpc>
              <a:defRPr/>
            </a:pPr>
            <a:r>
              <a:rPr lang="en-IE" sz="2000" b="1" dirty="0">
                <a:effectLst/>
                <a:latin typeface="Arial" pitchFamily="34" charset="0"/>
              </a:rPr>
              <a:t>Prepare key selling points</a:t>
            </a:r>
          </a:p>
          <a:p>
            <a:pPr lvl="1">
              <a:lnSpc>
                <a:spcPct val="90000"/>
              </a:lnSpc>
              <a:defRPr/>
            </a:pPr>
            <a:r>
              <a:rPr lang="en-IE" sz="2400" b="1" dirty="0">
                <a:effectLst/>
                <a:latin typeface="Arial" pitchFamily="34" charset="0"/>
              </a:rPr>
              <a:t>Research organisation</a:t>
            </a:r>
          </a:p>
          <a:p>
            <a:pPr lvl="2">
              <a:lnSpc>
                <a:spcPct val="90000"/>
              </a:lnSpc>
              <a:defRPr/>
            </a:pPr>
            <a:r>
              <a:rPr lang="en-IE" sz="2000" b="1" dirty="0">
                <a:effectLst/>
                <a:latin typeface="Arial" pitchFamily="34" charset="0"/>
              </a:rPr>
              <a:t>Websites, reports, articles, company literature, etc</a:t>
            </a:r>
          </a:p>
          <a:p>
            <a:pPr lvl="2">
              <a:lnSpc>
                <a:spcPct val="90000"/>
              </a:lnSpc>
              <a:defRPr/>
            </a:pPr>
            <a:r>
              <a:rPr lang="en-IE" sz="2000" b="1" dirty="0">
                <a:effectLst/>
                <a:latin typeface="Arial" pitchFamily="34" charset="0"/>
              </a:rPr>
              <a:t>Contacts with knowledge of organisation or sector</a:t>
            </a:r>
          </a:p>
          <a:p>
            <a:pPr lvl="2">
              <a:lnSpc>
                <a:spcPct val="90000"/>
              </a:lnSpc>
              <a:defRPr/>
            </a:pPr>
            <a:r>
              <a:rPr lang="en-IE" sz="2000" b="1" dirty="0">
                <a:effectLst/>
                <a:latin typeface="Arial" pitchFamily="34" charset="0"/>
              </a:rPr>
              <a:t>Relevant articles in the press</a:t>
            </a:r>
          </a:p>
          <a:p>
            <a:pPr lvl="2">
              <a:lnSpc>
                <a:spcPct val="90000"/>
              </a:lnSpc>
              <a:defRPr/>
            </a:pPr>
            <a:r>
              <a:rPr lang="en-IE" sz="2000" b="1" dirty="0">
                <a:effectLst/>
                <a:latin typeface="Arial" pitchFamily="34" charset="0"/>
              </a:rPr>
              <a:t>Personal visit or telephone </a:t>
            </a:r>
            <a:r>
              <a:rPr lang="en-IE" sz="2000" b="1" dirty="0" smtClean="0">
                <a:effectLst/>
                <a:latin typeface="Arial" pitchFamily="34" charset="0"/>
              </a:rPr>
              <a:t>call</a:t>
            </a:r>
            <a:endParaRPr lang="en-IE" sz="2000" b="1" dirty="0">
              <a:effectLst/>
              <a:latin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IE" sz="2400" b="1" dirty="0">
                <a:effectLst/>
                <a:latin typeface="Arial" pitchFamily="34" charset="0"/>
              </a:rPr>
              <a:t>Research job and occupational area</a:t>
            </a:r>
          </a:p>
          <a:p>
            <a:pPr lvl="2">
              <a:lnSpc>
                <a:spcPct val="90000"/>
              </a:lnSpc>
              <a:defRPr/>
            </a:pPr>
            <a:r>
              <a:rPr lang="en-IE" sz="2000" b="1" dirty="0">
                <a:effectLst/>
                <a:latin typeface="Arial" pitchFamily="34" charset="0"/>
              </a:rPr>
              <a:t>Job description – or similar</a:t>
            </a:r>
          </a:p>
          <a:p>
            <a:pPr lvl="2">
              <a:lnSpc>
                <a:spcPct val="90000"/>
              </a:lnSpc>
              <a:defRPr/>
            </a:pPr>
            <a:r>
              <a:rPr lang="en-IE" sz="2000" b="1" dirty="0">
                <a:effectLst/>
                <a:latin typeface="Arial" pitchFamily="34" charset="0"/>
              </a:rPr>
              <a:t>Current issues</a:t>
            </a:r>
          </a:p>
          <a:p>
            <a:pPr lvl="1">
              <a:lnSpc>
                <a:spcPct val="90000"/>
              </a:lnSpc>
              <a:defRPr/>
            </a:pPr>
            <a:r>
              <a:rPr lang="en-IE" sz="2400" b="1" dirty="0">
                <a:effectLst/>
                <a:latin typeface="Arial" pitchFamily="34" charset="0"/>
              </a:rPr>
              <a:t>Prepare your </a:t>
            </a:r>
            <a:r>
              <a:rPr lang="en-IE" sz="2400" b="1" dirty="0" smtClean="0">
                <a:effectLst/>
                <a:latin typeface="Arial" pitchFamily="34" charset="0"/>
              </a:rPr>
              <a:t>questions</a:t>
            </a:r>
            <a:endParaRPr lang="en-IE" sz="2400" b="1" dirty="0">
              <a:effectLst/>
              <a:latin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en-IE" sz="2400" b="1" dirty="0"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B7F29-2FF8-4601-A167-A06A0E23FB7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457200"/>
            <a:ext cx="502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66800" y="2044700"/>
            <a:ext cx="41910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Rounds </a:t>
            </a: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OF INTERVIEW: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Written tests/Trade tests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Group discussions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Verbal Interview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14341" name="Picture 7" descr="http://images.google.co.in/images?q=tbn:FsEOpJ3kxqlAKM:http://www.bctf.ca/bargain/grievances/GH-image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0"/>
            <a:ext cx="373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http://images.google.co.in/images?q=tbn:4pi3epBN_rA4HM:http://www.ioda.com/images/img_library/100020.gif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lum contrast="48000"/>
          </a:blip>
          <a:srcRect/>
          <a:stretch>
            <a:fillRect/>
          </a:stretch>
        </p:blipFill>
        <p:spPr bwMode="auto">
          <a:xfrm>
            <a:off x="5410200" y="3276600"/>
            <a:ext cx="373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7C4494-65FC-4376-8C90-8C03A8B15E2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219200" y="0"/>
            <a:ext cx="419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66800" y="1447800"/>
            <a:ext cx="5791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WRITTEN </a:t>
            </a:r>
            <a:r>
              <a:rPr kumimoji="1"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TESTS/TRADE TESTS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Test on subject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Test on general knowledge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Test on English usage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Numerical ability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Aptitude test (Like clerical, Stenography etc.)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Mechanical comprehension test (Aptitude)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25605" name="Picture 5" descr="http://images.google.co.in/images?q=tbn:-2SMgFugG8o0jM:http://www.learning.wisc.edu/tlsymposium/IMAGES/style06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contrast="12000"/>
          </a:blip>
          <a:srcRect/>
          <a:stretch>
            <a:fillRect/>
          </a:stretch>
        </p:blipFill>
        <p:spPr bwMode="auto">
          <a:xfrm>
            <a:off x="6477000" y="381000"/>
            <a:ext cx="2667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tbn0.google.com/images?q=tbn:rdBtGYNp_EG84M:http://www2.nau.edu/community/files/Writing3.gif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3581400"/>
            <a:ext cx="2895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6F999A-A92C-4953-8873-686FCFF606C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19200" y="419100"/>
            <a:ext cx="396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INTERVIEW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90600" y="1981200"/>
            <a:ext cx="80010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None/>
              <a:defRPr/>
            </a:pPr>
            <a:r>
              <a:rPr kumimoji="1"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GROUP DISCUSSION: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Initiative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Leadership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Dominant or submissive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Argumentative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Reasoning with others</a:t>
            </a: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Cohersiveness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Temperament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r>
              <a:rPr kumimoji="1"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Expression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charset="0"/>
              <a:buChar char="b"/>
              <a:defRPr/>
            </a:pPr>
            <a:endParaRPr kumimoji="1" lang="en-US" sz="3200"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13318" name="Picture 6" descr="http://tbn0.google.com/images?q=tbn:I-Srh1WobfOzOM:http://www.behaviorresearch.net/Group%2520Discuss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3352800"/>
            <a:ext cx="3886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http://tbn0.google.com/images?q=tbn:i1lm6o8Xn0X-4M:http://www.hindu.com/edu/2005/10/31/images/2005103100120701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0"/>
            <a:ext cx="388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1150</TotalTime>
  <Words>1063</Words>
  <Application>Microsoft PowerPoint</Application>
  <PresentationFormat>On-screen Show (4:3)</PresentationFormat>
  <Paragraphs>221</Paragraphs>
  <Slides>33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high voltage</vt:lpstr>
      <vt:lpstr>Photo Editor Photo</vt:lpstr>
      <vt:lpstr>Slide 1</vt:lpstr>
      <vt:lpstr>Slide 2</vt:lpstr>
      <vt:lpstr>Slide 3</vt:lpstr>
      <vt:lpstr>Slide 4</vt:lpstr>
      <vt:lpstr>Slide 5</vt:lpstr>
      <vt:lpstr>Preparation is the key to success</vt:lpstr>
      <vt:lpstr>Slide 7</vt:lpstr>
      <vt:lpstr>Slide 8</vt:lpstr>
      <vt:lpstr>Slide 9</vt:lpstr>
      <vt:lpstr>Slide 10</vt:lpstr>
      <vt:lpstr>Types of Interview</vt:lpstr>
      <vt:lpstr>Cont’d………..</vt:lpstr>
      <vt:lpstr>Cont’d…….</vt:lpstr>
      <vt:lpstr>Cont’d ..</vt:lpstr>
      <vt:lpstr>Slide 15</vt:lpstr>
      <vt:lpstr>INTERVIEW</vt:lpstr>
      <vt:lpstr>INTERVIEW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Typical Questions</vt:lpstr>
      <vt:lpstr>Some  HelpFul Sites</vt:lpstr>
      <vt:lpstr>THANK YOU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Shruti Gupta</dc:creator>
  <cp:lastModifiedBy>Shruti Gupta</cp:lastModifiedBy>
  <cp:revision>120</cp:revision>
  <cp:lastPrinted>2000-12-07T11:43:01Z</cp:lastPrinted>
  <dcterms:created xsi:type="dcterms:W3CDTF">1996-09-30T18:28:10Z</dcterms:created>
  <dcterms:modified xsi:type="dcterms:W3CDTF">2012-01-05T16:20:21Z</dcterms:modified>
</cp:coreProperties>
</file>